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8" r:id="rId5"/>
    <p:sldId id="267" r:id="rId6"/>
    <p:sldId id="262" r:id="rId7"/>
    <p:sldId id="263" r:id="rId8"/>
    <p:sldId id="264" r:id="rId9"/>
    <p:sldId id="276" r:id="rId10"/>
    <p:sldId id="275" r:id="rId11"/>
    <p:sldId id="274" r:id="rId12"/>
    <p:sldId id="277" r:id="rId13"/>
    <p:sldId id="273" r:id="rId14"/>
    <p:sldId id="2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F11D3-FA6E-4861-BA5F-E84EF0E2CA1E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2D81-51D1-4151-B5E7-105D51C0F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8B6D-47A5-45BD-87DB-4191947CB8C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16EF6-801D-4A16-9412-F821D8E68C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00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3292-6267-4B87-9B81-986FBDCBE2B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7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08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08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79156" y="365125"/>
            <a:ext cx="7493343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189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95447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2037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85852" y="1825625"/>
            <a:ext cx="4933948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45318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9774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7394" y="365125"/>
            <a:ext cx="10495006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7395" y="1681163"/>
            <a:ext cx="49101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87395" y="2505075"/>
            <a:ext cx="491018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723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7EAF-74CE-4B55-9135-E9E313AAEBF3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4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77EAF-74CE-4B55-9135-E9E313AAEBF3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2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368" y="457200"/>
            <a:ext cx="3687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59368" y="2057400"/>
            <a:ext cx="3687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6E51-0E28-488D-8BB5-DF71A97FE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4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802" y="457200"/>
            <a:ext cx="371622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55802" y="2057400"/>
            <a:ext cx="371622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2029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822514" y="4816824"/>
            <a:ext cx="1305808" cy="1305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041" y="4832507"/>
            <a:ext cx="1314788" cy="1314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836" y="4817654"/>
            <a:ext cx="1344793" cy="1344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777" y="4836496"/>
            <a:ext cx="1298564" cy="129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Obdélník 14"/>
          <p:cNvSpPr/>
          <p:nvPr userDrawn="1"/>
        </p:nvSpPr>
        <p:spPr>
          <a:xfrm>
            <a:off x="532263" y="0"/>
            <a:ext cx="464970" cy="2320120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Lichoběžník 15"/>
          <p:cNvSpPr/>
          <p:nvPr userDrawn="1"/>
        </p:nvSpPr>
        <p:spPr>
          <a:xfrm rot="19302709">
            <a:off x="2240081" y="1460760"/>
            <a:ext cx="1056321" cy="6442750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 userDrawn="1"/>
        </p:nvSpPr>
        <p:spPr>
          <a:xfrm>
            <a:off x="1106905" y="0"/>
            <a:ext cx="348916" cy="1937084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ichoběžník 17"/>
          <p:cNvSpPr/>
          <p:nvPr userDrawn="1"/>
        </p:nvSpPr>
        <p:spPr>
          <a:xfrm rot="19090079">
            <a:off x="3270535" y="832210"/>
            <a:ext cx="910286" cy="7328621"/>
          </a:xfrm>
          <a:prstGeom prst="trapezoid">
            <a:avLst>
              <a:gd name="adj" fmla="val 22535"/>
            </a:avLst>
          </a:prstGeom>
          <a:solidFill>
            <a:srgbClr val="96C22B"/>
          </a:solidFill>
          <a:ln>
            <a:solidFill>
              <a:srgbClr val="96C22B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3504015" y="6897087"/>
            <a:ext cx="3629025" cy="63328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3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85852" y="365125"/>
            <a:ext cx="10631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5852" y="1825625"/>
            <a:ext cx="10631666" cy="4646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257174" y="0"/>
            <a:ext cx="285750" cy="5014913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Lichoběžník 7"/>
          <p:cNvSpPr/>
          <p:nvPr userDrawn="1"/>
        </p:nvSpPr>
        <p:spPr>
          <a:xfrm rot="19892771">
            <a:off x="914073" y="4763094"/>
            <a:ext cx="511065" cy="3281081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671513" y="-1"/>
            <a:ext cx="285750" cy="5014913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Lichoběžník 9"/>
          <p:cNvSpPr/>
          <p:nvPr userDrawn="1"/>
        </p:nvSpPr>
        <p:spPr>
          <a:xfrm rot="19534915">
            <a:off x="1257450" y="4706589"/>
            <a:ext cx="589573" cy="2761468"/>
          </a:xfrm>
          <a:prstGeom prst="trapezoid">
            <a:avLst>
              <a:gd name="adj" fmla="val 29511"/>
            </a:avLst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 userDrawn="1"/>
        </p:nvSpPr>
        <p:spPr>
          <a:xfrm rot="3604379">
            <a:off x="213571" y="6012401"/>
            <a:ext cx="172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www.ukzuz.cz</a:t>
            </a:r>
            <a:endParaRPr lang="cs-CZ" sz="1600" b="1" dirty="0">
              <a:solidFill>
                <a:schemeClr val="bg1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813" y="5848019"/>
            <a:ext cx="721270" cy="802255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361393" y="6868170"/>
            <a:ext cx="4417997" cy="115741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78105" y="842095"/>
            <a:ext cx="63434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595959"/>
                </a:solidFill>
              </a:rPr>
              <a:t>CENTRAL INSTITUTE FOR SUPERVISING </a:t>
            </a:r>
          </a:p>
          <a:p>
            <a:r>
              <a:rPr lang="cs-CZ" sz="2800" b="1" dirty="0">
                <a:solidFill>
                  <a:srgbClr val="595959"/>
                </a:solidFill>
              </a:rPr>
              <a:t>AND TESTING IN AGRICULTURE</a:t>
            </a:r>
          </a:p>
          <a:p>
            <a:endParaRPr lang="cs-CZ" sz="2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176841" y="2220790"/>
            <a:ext cx="1786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2">
                    <a:lumMod val="25000"/>
                  </a:schemeClr>
                </a:solidFill>
              </a:rPr>
              <a:t>www.ukzuz.cz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015" y="1082251"/>
            <a:ext cx="1203468" cy="133859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176841" y="18269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6600"/>
                </a:solidFill>
              </a:rPr>
              <a:t>ISO 9001:2015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F9A6257-3997-4137-8199-44C8C27FDD0B}"/>
              </a:ext>
            </a:extLst>
          </p:cNvPr>
          <p:cNvSpPr/>
          <p:nvPr/>
        </p:nvSpPr>
        <p:spPr>
          <a:xfrm>
            <a:off x="4808036" y="2977518"/>
            <a:ext cx="551879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err="1"/>
              <a:t>Legislative</a:t>
            </a:r>
            <a:r>
              <a:rPr lang="cs-CZ" sz="2800" b="1" dirty="0"/>
              <a:t> </a:t>
            </a:r>
            <a:r>
              <a:rPr lang="cs-CZ" sz="2800" b="1" dirty="0" err="1"/>
              <a:t>changes</a:t>
            </a:r>
            <a:r>
              <a:rPr lang="cs-CZ" sz="2800" b="1" dirty="0"/>
              <a:t> </a:t>
            </a:r>
            <a:r>
              <a:rPr lang="cs-CZ" sz="2800" b="1" dirty="0" err="1"/>
              <a:t>concerning</a:t>
            </a:r>
            <a:r>
              <a:rPr lang="cs-CZ" sz="2800" b="1" dirty="0"/>
              <a:t>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PPP‘s</a:t>
            </a:r>
            <a:r>
              <a:rPr lang="cs-CZ" sz="2800" b="1" dirty="0"/>
              <a:t> in </a:t>
            </a:r>
            <a:r>
              <a:rPr lang="cs-CZ" sz="2800" b="1" dirty="0" err="1"/>
              <a:t>the</a:t>
            </a:r>
            <a:r>
              <a:rPr lang="cs-CZ" sz="2800" b="1" dirty="0"/>
              <a:t> Czech Republic</a:t>
            </a:r>
          </a:p>
          <a:p>
            <a:r>
              <a:rPr lang="cs-CZ" b="1" dirty="0"/>
              <a:t>Alena Pernicova</a:t>
            </a:r>
          </a:p>
          <a:p>
            <a:r>
              <a:rPr lang="cs-CZ" b="1" dirty="0"/>
              <a:t>Josef Svoboda</a:t>
            </a:r>
          </a:p>
        </p:txBody>
      </p:sp>
    </p:spTree>
    <p:extLst>
      <p:ext uri="{BB962C8B-B14F-4D97-AF65-F5344CB8AC3E}">
        <p14:creationId xmlns:p14="http://schemas.microsoft.com/office/powerpoint/2010/main" val="3075028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2D </a:t>
            </a:r>
            <a:r>
              <a:rPr lang="cs-CZ" sz="3600" dirty="0" err="1"/>
              <a:t>codes</a:t>
            </a:r>
            <a:r>
              <a:rPr lang="cs-CZ" sz="3600" dirty="0"/>
              <a:t> – vision </a:t>
            </a:r>
            <a:r>
              <a:rPr lang="cs-CZ" sz="3600" dirty="0" err="1"/>
              <a:t>of</a:t>
            </a:r>
            <a:r>
              <a:rPr lang="cs-CZ" sz="3600" dirty="0"/>
              <a:t> ÚKZÚZ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5852" y="1333850"/>
            <a:ext cx="10631666" cy="5138523"/>
          </a:xfrm>
        </p:spPr>
        <p:txBody>
          <a:bodyPr>
            <a:normAutofit/>
          </a:bodyPr>
          <a:lstStyle/>
          <a:p>
            <a:r>
              <a:rPr lang="cs-CZ" sz="2400" dirty="0"/>
              <a:t>To label by 2D </a:t>
            </a:r>
            <a:r>
              <a:rPr lang="cs-CZ" sz="2400" dirty="0" err="1"/>
              <a:t>codes</a:t>
            </a:r>
            <a:r>
              <a:rPr lang="cs-CZ" sz="2400" dirty="0"/>
              <a:t> </a:t>
            </a:r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and </a:t>
            </a:r>
            <a:r>
              <a:rPr lang="cs-CZ" sz="2400" dirty="0" err="1"/>
              <a:t>auxiliary</a:t>
            </a:r>
            <a:r>
              <a:rPr lang="cs-CZ" sz="2400" dirty="0"/>
              <a:t> </a:t>
            </a:r>
            <a:r>
              <a:rPr lang="cs-CZ" sz="2400" dirty="0" err="1"/>
              <a:t>products</a:t>
            </a:r>
            <a:r>
              <a:rPr lang="cs-CZ" sz="2400" dirty="0"/>
              <a:t>, </a:t>
            </a:r>
            <a:r>
              <a:rPr lang="cs-CZ" sz="2400" dirty="0" err="1"/>
              <a:t>which</a:t>
            </a:r>
            <a:r>
              <a:rPr lang="cs-CZ" sz="2400" dirty="0"/>
              <a:t> are made </a:t>
            </a:r>
            <a:r>
              <a:rPr lang="cs-CZ" sz="2400" dirty="0" err="1"/>
              <a:t>after</a:t>
            </a:r>
            <a:r>
              <a:rPr lang="cs-CZ" sz="2400" dirty="0"/>
              <a:t> 1. 1. 2020</a:t>
            </a:r>
          </a:p>
          <a:p>
            <a:r>
              <a:rPr lang="cs-CZ" sz="2400" dirty="0" err="1"/>
              <a:t>Only</a:t>
            </a:r>
            <a:r>
              <a:rPr lang="cs-CZ" sz="2400" dirty="0"/>
              <a:t> distributor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professional</a:t>
            </a:r>
            <a:r>
              <a:rPr lang="cs-CZ" sz="2400" dirty="0"/>
              <a:t> </a:t>
            </a:r>
            <a:r>
              <a:rPr lang="cs-CZ" sz="2400" dirty="0" err="1"/>
              <a:t>users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keep</a:t>
            </a:r>
            <a:r>
              <a:rPr lang="cs-CZ" sz="2400" dirty="0"/>
              <a:t> </a:t>
            </a:r>
            <a:r>
              <a:rPr lang="cs-CZ" sz="2400" dirty="0" err="1"/>
              <a:t>records</a:t>
            </a:r>
            <a:r>
              <a:rPr lang="cs-CZ" sz="2400" dirty="0"/>
              <a:t> in </a:t>
            </a:r>
            <a:r>
              <a:rPr lang="cs-CZ" sz="2400" dirty="0" err="1"/>
              <a:t>electronic</a:t>
            </a:r>
            <a:r>
              <a:rPr lang="cs-CZ" sz="2400" dirty="0"/>
              <a:t> </a:t>
            </a:r>
            <a:r>
              <a:rPr lang="cs-CZ" sz="2400" dirty="0" err="1"/>
              <a:t>form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Determination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technical</a:t>
            </a:r>
            <a:r>
              <a:rPr lang="cs-CZ" sz="2400" dirty="0"/>
              <a:t> </a:t>
            </a:r>
            <a:r>
              <a:rPr lang="cs-CZ" sz="2400" dirty="0" err="1"/>
              <a:t>parameters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2D </a:t>
            </a:r>
            <a:r>
              <a:rPr lang="cs-CZ" sz="2400" dirty="0" err="1"/>
              <a:t>codes</a:t>
            </a:r>
            <a:r>
              <a:rPr lang="cs-CZ" sz="2400" dirty="0"/>
              <a:t> (</a:t>
            </a:r>
            <a:r>
              <a:rPr lang="cs-CZ" sz="2400" dirty="0" err="1"/>
              <a:t>usage</a:t>
            </a:r>
            <a:r>
              <a:rPr lang="cs-CZ" sz="2400" dirty="0"/>
              <a:t> GTIN ?) – </a:t>
            </a:r>
            <a:r>
              <a:rPr lang="cs-CZ" sz="2400" dirty="0" err="1"/>
              <a:t>Global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Item</a:t>
            </a:r>
            <a:r>
              <a:rPr lang="cs-CZ" sz="2400" dirty="0"/>
              <a:t> </a:t>
            </a:r>
            <a:r>
              <a:rPr lang="cs-CZ" sz="2400" dirty="0" err="1"/>
              <a:t>Number</a:t>
            </a:r>
            <a:endParaRPr lang="cs-CZ" sz="2400" dirty="0"/>
          </a:p>
          <a:p>
            <a:r>
              <a:rPr lang="cs-CZ" sz="2400" dirty="0" err="1"/>
              <a:t>Each</a:t>
            </a:r>
            <a:r>
              <a:rPr lang="cs-CZ" sz="2400" dirty="0"/>
              <a:t> distributor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professional</a:t>
            </a:r>
            <a:r>
              <a:rPr lang="cs-CZ" sz="2400" dirty="0"/>
              <a:t> </a:t>
            </a:r>
            <a:r>
              <a:rPr lang="cs-CZ" sz="2400" dirty="0" err="1"/>
              <a:t>users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communicate</a:t>
            </a:r>
            <a:r>
              <a:rPr lang="cs-CZ" sz="2400" dirty="0"/>
              <a:t>/</a:t>
            </a:r>
            <a:r>
              <a:rPr lang="cs-CZ" sz="2400" dirty="0" err="1"/>
              <a:t>send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(2D </a:t>
            </a:r>
            <a:r>
              <a:rPr lang="cs-CZ" sz="2400" dirty="0" err="1"/>
              <a:t>codes</a:t>
            </a:r>
            <a:r>
              <a:rPr lang="cs-CZ" sz="2400" dirty="0"/>
              <a:t>)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distribution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to ÚKZÚZ (</a:t>
            </a:r>
            <a:r>
              <a:rPr lang="cs-CZ" sz="2400" dirty="0" err="1"/>
              <a:t>MoA</a:t>
            </a:r>
            <a:r>
              <a:rPr lang="cs-CZ" sz="2400" dirty="0"/>
              <a:t>) database</a:t>
            </a:r>
          </a:p>
          <a:p>
            <a:r>
              <a:rPr lang="cs-CZ" sz="2400" dirty="0"/>
              <a:t>ÚKZÚZ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inform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each</a:t>
            </a:r>
            <a:r>
              <a:rPr lang="cs-CZ" sz="2400" dirty="0"/>
              <a:t> </a:t>
            </a:r>
            <a:r>
              <a:rPr lang="cs-CZ" sz="2400" dirty="0" err="1"/>
              <a:t>move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PPP´s</a:t>
            </a:r>
            <a:r>
              <a:rPr lang="cs-CZ" sz="2400" dirty="0"/>
              <a:t> – </a:t>
            </a:r>
            <a:r>
              <a:rPr lang="cs-CZ" sz="2400" dirty="0" err="1"/>
              <a:t>traceability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market in CZ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9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FD41E-2942-46E6-814A-C1E269FA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Activities</a:t>
            </a:r>
            <a:r>
              <a:rPr lang="cs-CZ" sz="3600" dirty="0"/>
              <a:t> in </a:t>
            </a:r>
            <a:r>
              <a:rPr lang="cs-CZ" sz="3600" dirty="0" err="1"/>
              <a:t>future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A139AE-3EDE-4046-AFC5-D7BE1872F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Implementation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changes</a:t>
            </a:r>
            <a:r>
              <a:rPr lang="cs-CZ" sz="2400" dirty="0"/>
              <a:t> in </a:t>
            </a:r>
            <a:r>
              <a:rPr lang="cs-CZ" sz="2400" dirty="0" err="1"/>
              <a:t>national</a:t>
            </a:r>
            <a:r>
              <a:rPr lang="cs-CZ" sz="2400" dirty="0"/>
              <a:t> (CZ) </a:t>
            </a:r>
            <a:r>
              <a:rPr lang="cs-CZ" sz="2400" dirty="0" err="1"/>
              <a:t>legislation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2019 – 2020 </a:t>
            </a:r>
            <a:r>
              <a:rPr lang="cs-CZ" sz="2400" dirty="0" err="1"/>
              <a:t>project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implementation</a:t>
            </a:r>
            <a:r>
              <a:rPr lang="cs-CZ" sz="2400" dirty="0"/>
              <a:t> 2D </a:t>
            </a:r>
            <a:r>
              <a:rPr lang="cs-CZ" sz="2400" dirty="0" err="1"/>
              <a:t>codes</a:t>
            </a:r>
            <a:r>
              <a:rPr lang="cs-CZ" sz="2400" dirty="0"/>
              <a:t> - </a:t>
            </a:r>
            <a:r>
              <a:rPr lang="cs-CZ" sz="2400" dirty="0" err="1"/>
              <a:t>cooperation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CCPA and </a:t>
            </a:r>
            <a:r>
              <a:rPr lang="cs-CZ" sz="2400" dirty="0" err="1"/>
              <a:t>private</a:t>
            </a:r>
            <a:r>
              <a:rPr lang="cs-CZ" sz="2400" dirty="0"/>
              <a:t> </a:t>
            </a:r>
            <a:r>
              <a:rPr lang="cs-CZ" sz="2400" dirty="0" err="1"/>
              <a:t>industry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7792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852" y="637674"/>
            <a:ext cx="3912249" cy="74595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7A5A8FC-AE75-4C8E-A5FC-949125CDF1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214" y="1614195"/>
            <a:ext cx="6385779" cy="3131879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4687B33-E219-45B6-B20F-6412297160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3811" y="1017166"/>
            <a:ext cx="5216331" cy="391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4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b="1" dirty="0" err="1"/>
              <a:t>Thank</a:t>
            </a:r>
            <a:r>
              <a:rPr lang="cs-CZ" sz="4400" b="1" dirty="0"/>
              <a:t> </a:t>
            </a:r>
            <a:r>
              <a:rPr lang="cs-CZ" sz="4400" b="1" dirty="0" err="1"/>
              <a:t>you</a:t>
            </a:r>
            <a:r>
              <a:rPr lang="cs-CZ" sz="4400" b="1" dirty="0"/>
              <a:t> </a:t>
            </a:r>
            <a:r>
              <a:rPr lang="cs-CZ" sz="4400" b="1" dirty="0" err="1"/>
              <a:t>for</a:t>
            </a:r>
            <a:r>
              <a:rPr lang="cs-CZ" sz="4400" b="1" dirty="0"/>
              <a:t> </a:t>
            </a:r>
            <a:r>
              <a:rPr lang="cs-CZ" sz="4400" b="1" dirty="0" err="1"/>
              <a:t>your</a:t>
            </a:r>
            <a:r>
              <a:rPr lang="cs-CZ" sz="4400" b="1" dirty="0"/>
              <a:t> </a:t>
            </a:r>
            <a:r>
              <a:rPr lang="cs-CZ" sz="4400" b="1" dirty="0" err="1"/>
              <a:t>attention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07322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357537" y="875317"/>
            <a:ext cx="100759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Central Institute for Supervising and Testing in Agriculture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specialised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body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147/2002 Coll.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unit of the state syst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subordinated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Ministry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holder of ISO 9001:20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certificate for performance of administration, official control and related testing in the area of agricultural inputs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headquarters of the Institute are in Brno and its activities are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performed at workplaces throughout the Czech Republic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8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7174" y="0"/>
            <a:ext cx="285750" cy="5014913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Lichoběžník 5"/>
          <p:cNvSpPr/>
          <p:nvPr/>
        </p:nvSpPr>
        <p:spPr>
          <a:xfrm rot="19892771">
            <a:off x="914073" y="4763094"/>
            <a:ext cx="511065" cy="3281081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71513" y="-1"/>
            <a:ext cx="285750" cy="5014913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Lichoběžník 7"/>
          <p:cNvSpPr/>
          <p:nvPr/>
        </p:nvSpPr>
        <p:spPr>
          <a:xfrm rot="19534915">
            <a:off x="1257450" y="4706589"/>
            <a:ext cx="589573" cy="2761468"/>
          </a:xfrm>
          <a:prstGeom prst="trapezoid">
            <a:avLst>
              <a:gd name="adj" fmla="val 29511"/>
            </a:avLst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 rot="3604379">
            <a:off x="213571" y="6012401"/>
            <a:ext cx="172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www.ukzuz.cz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6871064"/>
            <a:ext cx="3629025" cy="1096686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393937" y="580829"/>
            <a:ext cx="10075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UKZUZ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performs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administrati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proceedings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and carries out some other administrative activities, expert and testing tasks and control and monitoring activities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pSp>
        <p:nvGrpSpPr>
          <p:cNvPr id="34" name="Skupina 33"/>
          <p:cNvGrpSpPr/>
          <p:nvPr/>
        </p:nvGrpSpPr>
        <p:grpSpPr>
          <a:xfrm>
            <a:off x="2141752" y="2266674"/>
            <a:ext cx="8580280" cy="3411045"/>
            <a:chOff x="1649009" y="1803102"/>
            <a:chExt cx="8190307" cy="3445678"/>
          </a:xfrm>
        </p:grpSpPr>
        <p:pic>
          <p:nvPicPr>
            <p:cNvPr id="12" name="Obrázek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3035" y="2725990"/>
              <a:ext cx="1577199" cy="1754289"/>
            </a:xfrm>
            <a:prstGeom prst="rect">
              <a:avLst/>
            </a:prstGeom>
          </p:spPr>
        </p:pic>
        <p:grpSp>
          <p:nvGrpSpPr>
            <p:cNvPr id="28" name="Skupina 27"/>
            <p:cNvGrpSpPr/>
            <p:nvPr/>
          </p:nvGrpSpPr>
          <p:grpSpPr>
            <a:xfrm>
              <a:off x="7588023" y="3630372"/>
              <a:ext cx="2251293" cy="544613"/>
              <a:chOff x="8072419" y="3390234"/>
              <a:chExt cx="1989378" cy="544613"/>
            </a:xfrm>
          </p:grpSpPr>
          <p:sp>
            <p:nvSpPr>
              <p:cNvPr id="3" name="TextovéPole 2"/>
              <p:cNvSpPr txBox="1"/>
              <p:nvPr/>
            </p:nvSpPr>
            <p:spPr>
              <a:xfrm>
                <a:off x="8109147" y="3459143"/>
                <a:ext cx="1952650" cy="40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PERENNIAL PLANTS</a:t>
                </a:r>
              </a:p>
            </p:txBody>
          </p:sp>
          <p:sp>
            <p:nvSpPr>
              <p:cNvPr id="20" name="Obdélník 19"/>
              <p:cNvSpPr/>
              <p:nvPr/>
            </p:nvSpPr>
            <p:spPr>
              <a:xfrm>
                <a:off x="8072419" y="3390234"/>
                <a:ext cx="1952650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9" name="Skupina 28"/>
            <p:cNvGrpSpPr/>
            <p:nvPr/>
          </p:nvGrpSpPr>
          <p:grpSpPr>
            <a:xfrm>
              <a:off x="6162412" y="4704167"/>
              <a:ext cx="3390778" cy="544613"/>
              <a:chOff x="6374490" y="4470299"/>
              <a:chExt cx="3390778" cy="544613"/>
            </a:xfrm>
          </p:grpSpPr>
          <p:sp>
            <p:nvSpPr>
              <p:cNvPr id="4" name="TextovéPole 3"/>
              <p:cNvSpPr txBox="1"/>
              <p:nvPr/>
            </p:nvSpPr>
            <p:spPr>
              <a:xfrm>
                <a:off x="6439219" y="4530374"/>
                <a:ext cx="3326049" cy="404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/>
                  <a:t>SEED AND PLANTING MATERIAL</a:t>
                </a:r>
              </a:p>
            </p:txBody>
          </p:sp>
          <p:sp>
            <p:nvSpPr>
              <p:cNvPr id="21" name="Obdélník 20"/>
              <p:cNvSpPr/>
              <p:nvPr/>
            </p:nvSpPr>
            <p:spPr>
              <a:xfrm>
                <a:off x="6374490" y="4470299"/>
                <a:ext cx="3390778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7" name="Skupina 26"/>
            <p:cNvGrpSpPr/>
            <p:nvPr/>
          </p:nvGrpSpPr>
          <p:grpSpPr>
            <a:xfrm>
              <a:off x="7588023" y="2808223"/>
              <a:ext cx="1535906" cy="544613"/>
              <a:chOff x="7254546" y="2691359"/>
              <a:chExt cx="1535906" cy="544613"/>
            </a:xfrm>
          </p:grpSpPr>
          <p:sp>
            <p:nvSpPr>
              <p:cNvPr id="2" name="TextovéPole 1"/>
              <p:cNvSpPr txBox="1"/>
              <p:nvPr/>
            </p:nvSpPr>
            <p:spPr>
              <a:xfrm>
                <a:off x="7683418" y="2761578"/>
                <a:ext cx="678161" cy="404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/>
                  <a:t>FEED</a:t>
                </a:r>
              </a:p>
            </p:txBody>
          </p:sp>
          <p:sp>
            <p:nvSpPr>
              <p:cNvPr id="22" name="Obdélník 21"/>
              <p:cNvSpPr/>
              <p:nvPr/>
            </p:nvSpPr>
            <p:spPr>
              <a:xfrm>
                <a:off x="7254546" y="2691359"/>
                <a:ext cx="1535906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3" name="Skupina 32"/>
            <p:cNvGrpSpPr/>
            <p:nvPr/>
          </p:nvGrpSpPr>
          <p:grpSpPr>
            <a:xfrm>
              <a:off x="6227141" y="1803102"/>
              <a:ext cx="3078659" cy="544613"/>
              <a:chOff x="6227141" y="1803102"/>
              <a:chExt cx="3078659" cy="544613"/>
            </a:xfrm>
          </p:grpSpPr>
          <p:sp>
            <p:nvSpPr>
              <p:cNvPr id="17" name="TextovéPole 16"/>
              <p:cNvSpPr txBox="1"/>
              <p:nvPr/>
            </p:nvSpPr>
            <p:spPr>
              <a:xfrm>
                <a:off x="6383483" y="1888867"/>
                <a:ext cx="2669555" cy="373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FERTILISERS AND SOIL</a:t>
                </a:r>
                <a:endParaRPr 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Obdélník 22"/>
              <p:cNvSpPr/>
              <p:nvPr/>
            </p:nvSpPr>
            <p:spPr>
              <a:xfrm>
                <a:off x="6227141" y="1803102"/>
                <a:ext cx="3078659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>
              <a:off x="3706585" y="4694021"/>
              <a:ext cx="1894816" cy="544613"/>
              <a:chOff x="3606518" y="4470167"/>
              <a:chExt cx="1894816" cy="544613"/>
            </a:xfrm>
          </p:grpSpPr>
          <p:sp>
            <p:nvSpPr>
              <p:cNvPr id="14" name="TextovéPole 13"/>
              <p:cNvSpPr txBox="1"/>
              <p:nvPr/>
            </p:nvSpPr>
            <p:spPr>
              <a:xfrm>
                <a:off x="3606518" y="4550533"/>
                <a:ext cx="1874613" cy="404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/>
                  <a:t>PLANT VARIETIES</a:t>
                </a:r>
              </a:p>
            </p:txBody>
          </p:sp>
          <p:sp>
            <p:nvSpPr>
              <p:cNvPr id="24" name="Obdélník 23"/>
              <p:cNvSpPr/>
              <p:nvPr/>
            </p:nvSpPr>
            <p:spPr>
              <a:xfrm>
                <a:off x="3606518" y="4470167"/>
                <a:ext cx="1894816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1" name="Skupina 30"/>
            <p:cNvGrpSpPr/>
            <p:nvPr/>
          </p:nvGrpSpPr>
          <p:grpSpPr>
            <a:xfrm>
              <a:off x="1649009" y="3622767"/>
              <a:ext cx="3004984" cy="544613"/>
              <a:chOff x="1531633" y="3630372"/>
              <a:chExt cx="3004984" cy="544613"/>
            </a:xfrm>
          </p:grpSpPr>
          <p:sp>
            <p:nvSpPr>
              <p:cNvPr id="15" name="TextovéPole 14"/>
              <p:cNvSpPr txBox="1"/>
              <p:nvPr/>
            </p:nvSpPr>
            <p:spPr>
              <a:xfrm>
                <a:off x="1554967" y="3697920"/>
                <a:ext cx="2561220" cy="404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000" dirty="0"/>
                  <a:t>ORGANIC AGRICULTURE</a:t>
                </a:r>
              </a:p>
            </p:txBody>
          </p:sp>
          <p:sp>
            <p:nvSpPr>
              <p:cNvPr id="25" name="Obdélník 24"/>
              <p:cNvSpPr/>
              <p:nvPr/>
            </p:nvSpPr>
            <p:spPr>
              <a:xfrm>
                <a:off x="1531633" y="3630372"/>
                <a:ext cx="3004984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>
              <a:off x="2209374" y="2808223"/>
              <a:ext cx="2593516" cy="544613"/>
              <a:chOff x="2520857" y="2827995"/>
              <a:chExt cx="2593516" cy="544613"/>
            </a:xfrm>
          </p:grpSpPr>
          <p:sp>
            <p:nvSpPr>
              <p:cNvPr id="16" name="TextovéPole 15"/>
              <p:cNvSpPr txBox="1"/>
              <p:nvPr/>
            </p:nvSpPr>
            <p:spPr>
              <a:xfrm>
                <a:off x="2653389" y="2911261"/>
                <a:ext cx="2460984" cy="40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PLANT HEALTH CARE</a:t>
                </a:r>
              </a:p>
            </p:txBody>
          </p:sp>
          <p:sp>
            <p:nvSpPr>
              <p:cNvPr id="26" name="Obdélník 25"/>
              <p:cNvSpPr/>
              <p:nvPr/>
            </p:nvSpPr>
            <p:spPr>
              <a:xfrm>
                <a:off x="2520857" y="2827995"/>
                <a:ext cx="2465873" cy="544613"/>
              </a:xfrm>
              <a:prstGeom prst="rect">
                <a:avLst/>
              </a:prstGeom>
              <a:noFill/>
              <a:ln w="28575">
                <a:solidFill>
                  <a:srgbClr val="156A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35" name="Obdélník 34"/>
          <p:cNvSpPr/>
          <p:nvPr/>
        </p:nvSpPr>
        <p:spPr>
          <a:xfrm>
            <a:off x="2945757" y="2281520"/>
            <a:ext cx="3416832" cy="539139"/>
          </a:xfrm>
          <a:prstGeom prst="rect">
            <a:avLst/>
          </a:prstGeom>
          <a:noFill/>
          <a:ln w="28575">
            <a:solidFill>
              <a:srgbClr val="156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946837" y="2357164"/>
            <a:ext cx="3463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PLANT PROTECTION PRODUCTS</a:t>
            </a:r>
          </a:p>
        </p:txBody>
      </p:sp>
    </p:spTree>
    <p:extLst>
      <p:ext uri="{BB962C8B-B14F-4D97-AF65-F5344CB8AC3E}">
        <p14:creationId xmlns:p14="http://schemas.microsoft.com/office/powerpoint/2010/main" val="139632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7174" y="0"/>
            <a:ext cx="285750" cy="5014913"/>
          </a:xfrm>
          <a:prstGeom prst="rect">
            <a:avLst/>
          </a:prstGeom>
          <a:solidFill>
            <a:srgbClr val="156A3C"/>
          </a:solidFill>
          <a:ln>
            <a:solidFill>
              <a:srgbClr val="156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Lichoběžník 5"/>
          <p:cNvSpPr/>
          <p:nvPr/>
        </p:nvSpPr>
        <p:spPr>
          <a:xfrm rot="19892771">
            <a:off x="914073" y="4763094"/>
            <a:ext cx="511065" cy="3281081"/>
          </a:xfrm>
          <a:prstGeom prst="trapezoid">
            <a:avLst>
              <a:gd name="adj" fmla="val 22535"/>
            </a:avLst>
          </a:prstGeom>
          <a:solidFill>
            <a:srgbClr val="156A3C"/>
          </a:solidFill>
          <a:ln>
            <a:solidFill>
              <a:srgbClr val="156A3C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71513" y="-1"/>
            <a:ext cx="285750" cy="5014913"/>
          </a:xfrm>
          <a:prstGeom prst="rect">
            <a:avLst/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Lichoběžník 7"/>
          <p:cNvSpPr/>
          <p:nvPr/>
        </p:nvSpPr>
        <p:spPr>
          <a:xfrm rot="19534915">
            <a:off x="1257450" y="4706589"/>
            <a:ext cx="589573" cy="2761468"/>
          </a:xfrm>
          <a:prstGeom prst="trapezoid">
            <a:avLst>
              <a:gd name="adj" fmla="val 29511"/>
            </a:avLst>
          </a:prstGeom>
          <a:solidFill>
            <a:srgbClr val="96C22B"/>
          </a:solidFill>
          <a:ln>
            <a:solidFill>
              <a:srgbClr val="96C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 rot="3604379">
            <a:off x="213571" y="6012401"/>
            <a:ext cx="1721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www.ukzuz.cz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6871064"/>
            <a:ext cx="3629025" cy="1096686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813" y="5848019"/>
            <a:ext cx="721270" cy="80225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50" y="959023"/>
            <a:ext cx="10478481" cy="5740007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169605" y="338758"/>
            <a:ext cx="4926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156A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STRUCTURE</a:t>
            </a:r>
            <a:endParaRPr lang="cs-CZ" sz="2400" dirty="0">
              <a:solidFill>
                <a:srgbClr val="156A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4623515" y="3477296"/>
            <a:ext cx="1800875" cy="1751527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8293994" y="5963103"/>
            <a:ext cx="1738647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4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National</a:t>
            </a:r>
            <a:r>
              <a:rPr lang="cs-CZ" sz="3200" dirty="0"/>
              <a:t> </a:t>
            </a:r>
            <a:r>
              <a:rPr lang="cs-CZ" sz="3200" dirty="0" err="1"/>
              <a:t>legislations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dirty="0" err="1"/>
              <a:t>Act</a:t>
            </a:r>
            <a:r>
              <a:rPr lang="cs-CZ" sz="2400" b="1" dirty="0"/>
              <a:t> No 326/2004 </a:t>
            </a:r>
            <a:r>
              <a:rPr lang="cs-CZ" sz="2400" b="1" dirty="0" err="1"/>
              <a:t>Coll</a:t>
            </a:r>
            <a:r>
              <a:rPr lang="cs-CZ" sz="2400" b="1" dirty="0"/>
              <a:t>., </a:t>
            </a:r>
            <a:r>
              <a:rPr lang="cs-CZ" sz="2400" dirty="0"/>
              <a:t>on </a:t>
            </a:r>
            <a:r>
              <a:rPr lang="cs-CZ" sz="2400" dirty="0" err="1"/>
              <a:t>phytosanitary</a:t>
            </a:r>
            <a:r>
              <a:rPr lang="cs-CZ" sz="2400" dirty="0"/>
              <a:t> care and </a:t>
            </a:r>
            <a:r>
              <a:rPr lang="cs-CZ" sz="2400" dirty="0" err="1"/>
              <a:t>changes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some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related</a:t>
            </a:r>
            <a:r>
              <a:rPr lang="cs-CZ" sz="2400" dirty="0"/>
              <a:t> </a:t>
            </a:r>
            <a:r>
              <a:rPr lang="cs-CZ" sz="2400" dirty="0" err="1"/>
              <a:t>acts</a:t>
            </a:r>
            <a:endParaRPr lang="cs-CZ" sz="2400" dirty="0"/>
          </a:p>
          <a:p>
            <a:pPr lvl="1"/>
            <a:r>
              <a:rPr lang="cs-CZ" dirty="0"/>
              <a:t>At last </a:t>
            </a:r>
            <a:r>
              <a:rPr lang="cs-CZ" dirty="0" err="1"/>
              <a:t>amended</a:t>
            </a:r>
            <a:r>
              <a:rPr lang="cs-CZ" dirty="0"/>
              <a:t> 1. 12. 2017</a:t>
            </a:r>
          </a:p>
          <a:p>
            <a:pPr lvl="0"/>
            <a:endParaRPr lang="cs-CZ" sz="2400" dirty="0"/>
          </a:p>
          <a:p>
            <a:pPr lvl="0"/>
            <a:r>
              <a:rPr lang="cs-CZ" sz="2400" b="1" dirty="0" err="1"/>
              <a:t>Decree</a:t>
            </a:r>
            <a:r>
              <a:rPr lang="cs-CZ" sz="2400" b="1" dirty="0"/>
              <a:t> No 132/2018 </a:t>
            </a:r>
            <a:r>
              <a:rPr lang="cs-CZ" sz="2400" b="1" dirty="0" err="1"/>
              <a:t>Coll</a:t>
            </a:r>
            <a:r>
              <a:rPr lang="cs-CZ" sz="2400" b="1" dirty="0"/>
              <a:t>., </a:t>
            </a:r>
            <a:r>
              <a:rPr lang="cs-CZ" sz="2400" dirty="0"/>
              <a:t>on plant </a:t>
            </a:r>
            <a:r>
              <a:rPr lang="cs-CZ" sz="2400" dirty="0" err="1"/>
              <a:t>protection</a:t>
            </a:r>
            <a:r>
              <a:rPr lang="cs-CZ" sz="2400" dirty="0"/>
              <a:t> </a:t>
            </a:r>
            <a:r>
              <a:rPr lang="cs-CZ" sz="2400" dirty="0" err="1"/>
              <a:t>products</a:t>
            </a:r>
            <a:endParaRPr lang="cs-CZ" sz="2400" dirty="0"/>
          </a:p>
          <a:p>
            <a:pPr lvl="1"/>
            <a:r>
              <a:rPr lang="cs-CZ" dirty="0" err="1"/>
              <a:t>Effectiveness</a:t>
            </a:r>
            <a:r>
              <a:rPr lang="cs-CZ" dirty="0"/>
              <a:t> </a:t>
            </a:r>
            <a:r>
              <a:rPr lang="cs-CZ" dirty="0" err="1"/>
              <a:t>since</a:t>
            </a:r>
            <a:r>
              <a:rPr lang="cs-CZ" dirty="0"/>
              <a:t> July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1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Fight</a:t>
            </a:r>
            <a:r>
              <a:rPr lang="cs-CZ" sz="3200" dirty="0"/>
              <a:t> </a:t>
            </a:r>
            <a:r>
              <a:rPr lang="cs-CZ" sz="3200" dirty="0" err="1"/>
              <a:t>againts</a:t>
            </a:r>
            <a:r>
              <a:rPr lang="cs-CZ" sz="3200" dirty="0"/>
              <a:t> </a:t>
            </a:r>
            <a:r>
              <a:rPr lang="cs-CZ" sz="3200" dirty="0" err="1"/>
              <a:t>illegal</a:t>
            </a:r>
            <a:r>
              <a:rPr lang="cs-CZ" sz="3200" dirty="0"/>
              <a:t> </a:t>
            </a:r>
            <a:r>
              <a:rPr lang="cs-CZ" sz="3200" dirty="0" err="1"/>
              <a:t>product</a:t>
            </a:r>
            <a:br>
              <a:rPr lang="cs-CZ" sz="3200" dirty="0"/>
            </a:br>
            <a:r>
              <a:rPr lang="cs-CZ" sz="3200" dirty="0" err="1"/>
              <a:t>News</a:t>
            </a:r>
            <a:r>
              <a:rPr lang="cs-CZ" sz="3200" dirty="0"/>
              <a:t> in CZ </a:t>
            </a:r>
            <a:r>
              <a:rPr lang="cs-CZ" sz="3200" dirty="0" err="1"/>
              <a:t>legislation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original</a:t>
            </a:r>
            <a:r>
              <a:rPr lang="cs-CZ" sz="2400" dirty="0"/>
              <a:t> label </a:t>
            </a:r>
            <a:r>
              <a:rPr lang="cs-CZ" sz="2400" dirty="0" err="1"/>
              <a:t>must</a:t>
            </a:r>
            <a:r>
              <a:rPr lang="cs-CZ" sz="2400" dirty="0"/>
              <a:t> not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removed</a:t>
            </a:r>
            <a:r>
              <a:rPr lang="cs-CZ" sz="2400" dirty="0"/>
              <a:t> by label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parallel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endParaRPr lang="cs-CZ" sz="2400" dirty="0"/>
          </a:p>
          <a:p>
            <a:r>
              <a:rPr lang="cs-CZ" sz="2400" dirty="0" err="1"/>
              <a:t>Legal</a:t>
            </a:r>
            <a:r>
              <a:rPr lang="cs-CZ" sz="2400" dirty="0"/>
              <a:t> </a:t>
            </a:r>
            <a:r>
              <a:rPr lang="cs-CZ" sz="2400" dirty="0" err="1"/>
              <a:t>requirements</a:t>
            </a:r>
            <a:r>
              <a:rPr lang="cs-CZ" sz="2400" dirty="0"/>
              <a:t> to label </a:t>
            </a:r>
            <a:r>
              <a:rPr lang="cs-CZ" sz="2400" dirty="0" err="1"/>
              <a:t>since</a:t>
            </a:r>
            <a:r>
              <a:rPr lang="cs-CZ" sz="2400" dirty="0"/>
              <a:t> 1. 1. 2020</a:t>
            </a:r>
          </a:p>
          <a:p>
            <a:pPr lvl="1"/>
            <a:r>
              <a:rPr lang="cs-CZ" sz="2000" dirty="0" err="1"/>
              <a:t>sequence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data</a:t>
            </a:r>
          </a:p>
          <a:p>
            <a:pPr lvl="1"/>
            <a:r>
              <a:rPr lang="cs-CZ" sz="2000" dirty="0"/>
              <a:t>2D </a:t>
            </a:r>
            <a:r>
              <a:rPr lang="cs-CZ" sz="2000" dirty="0" err="1"/>
              <a:t>codes</a:t>
            </a:r>
            <a:endParaRPr lang="cs-CZ" sz="2000" dirty="0"/>
          </a:p>
          <a:p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authorisation</a:t>
            </a:r>
            <a:r>
              <a:rPr lang="cs-CZ" sz="2400" dirty="0"/>
              <a:t> </a:t>
            </a:r>
            <a:r>
              <a:rPr lang="cs-CZ" sz="2400" dirty="0" err="1"/>
              <a:t>holders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PPP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repackage</a:t>
            </a:r>
            <a:endParaRPr lang="cs-CZ" sz="2400" dirty="0"/>
          </a:p>
          <a:p>
            <a:r>
              <a:rPr lang="cs-CZ" sz="2400" dirty="0" err="1"/>
              <a:t>Electronic</a:t>
            </a:r>
            <a:r>
              <a:rPr lang="cs-CZ" sz="2400" dirty="0"/>
              <a:t> </a:t>
            </a:r>
            <a:r>
              <a:rPr lang="cs-CZ" sz="2400" dirty="0" err="1"/>
              <a:t>records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distribution</a:t>
            </a:r>
            <a:r>
              <a:rPr lang="cs-CZ" sz="2400" dirty="0"/>
              <a:t> </a:t>
            </a:r>
            <a:r>
              <a:rPr lang="cs-CZ" sz="2400" dirty="0" err="1"/>
              <a:t>linked</a:t>
            </a:r>
            <a:r>
              <a:rPr lang="cs-CZ" sz="2400" dirty="0"/>
              <a:t> to 2D </a:t>
            </a:r>
            <a:r>
              <a:rPr lang="cs-CZ" sz="2400" dirty="0" err="1"/>
              <a:t>codes</a:t>
            </a:r>
            <a:endParaRPr lang="cs-CZ" sz="2400" dirty="0"/>
          </a:p>
          <a:p>
            <a:pPr lvl="1"/>
            <a:r>
              <a:rPr lang="cs-CZ" sz="2000" dirty="0" err="1"/>
              <a:t>since</a:t>
            </a:r>
            <a:r>
              <a:rPr lang="cs-CZ" sz="2000" dirty="0"/>
              <a:t> 1. 1. 2020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19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Fight</a:t>
            </a:r>
            <a:r>
              <a:rPr lang="cs-CZ" sz="3200" dirty="0"/>
              <a:t> </a:t>
            </a:r>
            <a:r>
              <a:rPr lang="cs-CZ" sz="3200" dirty="0" err="1"/>
              <a:t>againts</a:t>
            </a:r>
            <a:r>
              <a:rPr lang="cs-CZ" sz="3200" dirty="0"/>
              <a:t> </a:t>
            </a:r>
            <a:r>
              <a:rPr lang="cs-CZ" sz="3200" dirty="0" err="1"/>
              <a:t>illegal</a:t>
            </a:r>
            <a:r>
              <a:rPr lang="cs-CZ" sz="3200" dirty="0"/>
              <a:t> </a:t>
            </a:r>
            <a:r>
              <a:rPr lang="cs-CZ" sz="3200" dirty="0" err="1"/>
              <a:t>product</a:t>
            </a:r>
            <a:br>
              <a:rPr lang="cs-CZ" sz="3200" dirty="0"/>
            </a:br>
            <a:r>
              <a:rPr lang="cs-CZ" sz="3200" dirty="0" err="1"/>
              <a:t>News</a:t>
            </a:r>
            <a:r>
              <a:rPr lang="cs-CZ" sz="3200" dirty="0"/>
              <a:t> in CZ </a:t>
            </a:r>
            <a:r>
              <a:rPr lang="cs-CZ" sz="3200" dirty="0" err="1"/>
              <a:t>legislation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Register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distributors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proffessional</a:t>
            </a:r>
            <a:r>
              <a:rPr lang="cs-CZ" sz="2400" dirty="0"/>
              <a:t> </a:t>
            </a:r>
            <a:r>
              <a:rPr lang="cs-CZ" sz="2400" dirty="0" err="1"/>
              <a:t>users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Good</a:t>
            </a:r>
            <a:r>
              <a:rPr lang="cs-CZ" sz="2400" dirty="0"/>
              <a:t> </a:t>
            </a:r>
            <a:r>
              <a:rPr lang="cs-CZ" sz="2400" dirty="0" err="1"/>
              <a:t>distribution</a:t>
            </a:r>
            <a:r>
              <a:rPr lang="cs-CZ" sz="2400" dirty="0"/>
              <a:t> </a:t>
            </a:r>
            <a:r>
              <a:rPr lang="cs-CZ" sz="2400" dirty="0" err="1"/>
              <a:t>practice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paraller</a:t>
            </a:r>
            <a:r>
              <a:rPr lang="cs-CZ" sz="2400" dirty="0"/>
              <a:t> </a:t>
            </a:r>
            <a:r>
              <a:rPr lang="cs-CZ" sz="2400" dirty="0" err="1"/>
              <a:t>trade</a:t>
            </a:r>
            <a:r>
              <a:rPr lang="cs-CZ" sz="2400" dirty="0"/>
              <a:t> </a:t>
            </a:r>
            <a:r>
              <a:rPr lang="cs-CZ" sz="2400" dirty="0" err="1"/>
              <a:t>holder</a:t>
            </a:r>
            <a:r>
              <a:rPr lang="cs-CZ" sz="2400" dirty="0"/>
              <a:t> </a:t>
            </a:r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inform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Institute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revocation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authorisation</a:t>
            </a:r>
            <a:r>
              <a:rPr lang="cs-CZ" sz="2400" dirty="0"/>
              <a:t> in </a:t>
            </a:r>
            <a:r>
              <a:rPr lang="cs-CZ" sz="2400" dirty="0" err="1"/>
              <a:t>relevant</a:t>
            </a:r>
            <a:r>
              <a:rPr lang="cs-CZ" sz="2400" dirty="0"/>
              <a:t> MS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29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Fight</a:t>
            </a:r>
            <a:r>
              <a:rPr lang="cs-CZ" sz="3200" dirty="0"/>
              <a:t> </a:t>
            </a:r>
            <a:r>
              <a:rPr lang="cs-CZ" sz="3200" dirty="0" err="1"/>
              <a:t>againts</a:t>
            </a:r>
            <a:r>
              <a:rPr lang="cs-CZ" sz="3200" dirty="0"/>
              <a:t> </a:t>
            </a:r>
            <a:r>
              <a:rPr lang="cs-CZ" sz="3200" dirty="0" err="1"/>
              <a:t>illegal</a:t>
            </a:r>
            <a:r>
              <a:rPr lang="cs-CZ" sz="3200" dirty="0"/>
              <a:t> </a:t>
            </a:r>
            <a:r>
              <a:rPr lang="cs-CZ" sz="3200" dirty="0" err="1"/>
              <a:t>product</a:t>
            </a:r>
            <a:br>
              <a:rPr lang="cs-CZ" sz="3200" dirty="0"/>
            </a:br>
            <a:r>
              <a:rPr lang="cs-CZ" sz="3200" dirty="0" err="1"/>
              <a:t>News</a:t>
            </a:r>
            <a:r>
              <a:rPr lang="cs-CZ" sz="3200" dirty="0"/>
              <a:t> in CZ </a:t>
            </a:r>
            <a:r>
              <a:rPr lang="cs-CZ" sz="3200" dirty="0" err="1"/>
              <a:t>legislation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Obligation</a:t>
            </a:r>
            <a:r>
              <a:rPr lang="cs-CZ" sz="2400" dirty="0"/>
              <a:t> </a:t>
            </a:r>
            <a:r>
              <a:rPr lang="en-US" sz="2400" dirty="0" err="1"/>
              <a:t>informatio</a:t>
            </a:r>
            <a:r>
              <a:rPr lang="cs-CZ" sz="2400" dirty="0"/>
              <a:t>n</a:t>
            </a:r>
            <a:r>
              <a:rPr lang="en-US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en-US" sz="2400" dirty="0"/>
              <a:t>import or relocation of the </a:t>
            </a:r>
            <a:r>
              <a:rPr lang="cs-CZ" sz="2400" dirty="0"/>
              <a:t>PP</a:t>
            </a:r>
            <a:r>
              <a:rPr lang="en-US" sz="2400" dirty="0"/>
              <a:t>P</a:t>
            </a:r>
            <a:r>
              <a:rPr lang="cs-CZ" sz="2400" dirty="0"/>
              <a:t>‘s</a:t>
            </a:r>
            <a:r>
              <a:rPr lang="en-US" sz="2400" dirty="0"/>
              <a:t> to the territory of the Czech Republic – </a:t>
            </a:r>
            <a:r>
              <a:rPr lang="cs-CZ" sz="2400" dirty="0" err="1"/>
              <a:t>includes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PPP´s</a:t>
            </a:r>
            <a:r>
              <a:rPr lang="cs-CZ" sz="2400" dirty="0"/>
              <a:t>, </a:t>
            </a:r>
            <a:r>
              <a:rPr lang="cs-CZ" sz="2400" dirty="0" err="1"/>
              <a:t>which</a:t>
            </a:r>
            <a:r>
              <a:rPr lang="en-US" sz="2400" dirty="0"/>
              <a:t> </a:t>
            </a:r>
            <a:r>
              <a:rPr lang="cs-CZ" sz="2400" dirty="0"/>
              <a:t>are</a:t>
            </a:r>
            <a:r>
              <a:rPr lang="en-US" sz="2400" dirty="0"/>
              <a:t> not intended for the Czech market, 3 days </a:t>
            </a:r>
            <a:r>
              <a:rPr lang="cs-CZ" sz="2400" dirty="0" err="1"/>
              <a:t>before</a:t>
            </a:r>
            <a:r>
              <a:rPr lang="cs-CZ" sz="2400" dirty="0"/>
              <a:t> import</a:t>
            </a:r>
          </a:p>
          <a:p>
            <a:endParaRPr lang="cs-CZ" sz="2400" dirty="0"/>
          </a:p>
          <a:p>
            <a:r>
              <a:rPr lang="cs-CZ" sz="2400" dirty="0" err="1"/>
              <a:t>Obligation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producer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in CZ – </a:t>
            </a:r>
            <a:r>
              <a:rPr lang="cs-CZ" sz="2400" dirty="0" err="1"/>
              <a:t>once</a:t>
            </a:r>
            <a:r>
              <a:rPr lang="cs-CZ" sz="2400" dirty="0"/>
              <a:t> </a:t>
            </a:r>
            <a:r>
              <a:rPr lang="cs-CZ" sz="2400" dirty="0" err="1"/>
              <a:t>every</a:t>
            </a:r>
            <a:r>
              <a:rPr lang="cs-CZ" sz="2400" dirty="0"/>
              <a:t> 3 </a:t>
            </a:r>
            <a:r>
              <a:rPr lang="cs-CZ" sz="2400" dirty="0" err="1"/>
              <a:t>months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Customs</a:t>
            </a:r>
            <a:r>
              <a:rPr lang="cs-CZ" sz="2400" dirty="0"/>
              <a:t> </a:t>
            </a:r>
            <a:r>
              <a:rPr lang="cs-CZ" sz="2400" dirty="0" err="1"/>
              <a:t>Administration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phytosanitary</a:t>
            </a:r>
            <a:r>
              <a:rPr lang="cs-CZ" sz="2400" dirty="0"/>
              <a:t> care institute and </a:t>
            </a:r>
            <a:r>
              <a:rPr lang="cs-CZ" sz="2400" dirty="0" err="1"/>
              <a:t>provides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to ÚKZÚZ </a:t>
            </a:r>
            <a:r>
              <a:rPr lang="cs-CZ" sz="2400" dirty="0" err="1"/>
              <a:t>about</a:t>
            </a:r>
            <a:r>
              <a:rPr lang="cs-CZ" sz="2400" dirty="0"/>
              <a:t> import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third</a:t>
            </a:r>
            <a:r>
              <a:rPr lang="cs-CZ" sz="2400" dirty="0"/>
              <a:t> </a:t>
            </a:r>
            <a:r>
              <a:rPr lang="cs-CZ" sz="2400" dirty="0" err="1"/>
              <a:t>countries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Increasing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limit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sanctions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33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2D </a:t>
            </a:r>
            <a:r>
              <a:rPr lang="cs-CZ" sz="3600" dirty="0" err="1"/>
              <a:t>codes</a:t>
            </a:r>
            <a:r>
              <a:rPr lang="cs-CZ" sz="3600" dirty="0"/>
              <a:t> – </a:t>
            </a:r>
            <a:r>
              <a:rPr lang="cs-CZ" sz="3600" dirty="0" err="1"/>
              <a:t>current</a:t>
            </a:r>
            <a:r>
              <a:rPr lang="cs-CZ" sz="3600" dirty="0"/>
              <a:t> CZ status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</a:t>
            </a:r>
            <a:r>
              <a:rPr lang="en-US" sz="2400" dirty="0"/>
              <a:t>he current version of the Decree</a:t>
            </a:r>
            <a:r>
              <a:rPr lang="cs-CZ" sz="2400" dirty="0"/>
              <a:t> </a:t>
            </a:r>
            <a:r>
              <a:rPr lang="cs-CZ" sz="2400" dirty="0" err="1"/>
              <a:t>requires</a:t>
            </a:r>
            <a:r>
              <a:rPr lang="cs-CZ" sz="2400" dirty="0"/>
              <a:t> label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all</a:t>
            </a:r>
            <a:r>
              <a:rPr lang="cs-CZ" sz="2400" dirty="0"/>
              <a:t> </a:t>
            </a:r>
            <a:r>
              <a:rPr lang="cs-CZ" sz="2400" dirty="0" err="1"/>
              <a:t>PPP´s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market in CZ by 2D </a:t>
            </a:r>
            <a:r>
              <a:rPr lang="cs-CZ" sz="2400" dirty="0" err="1"/>
              <a:t>codes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1. 1. 2020 </a:t>
            </a:r>
          </a:p>
          <a:p>
            <a:endParaRPr lang="cs-CZ" sz="2400" dirty="0"/>
          </a:p>
          <a:p>
            <a:r>
              <a:rPr lang="cs-CZ" sz="2400" dirty="0"/>
              <a:t>2D </a:t>
            </a:r>
            <a:r>
              <a:rPr lang="cs-CZ" sz="2400" dirty="0" err="1"/>
              <a:t>code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included</a:t>
            </a:r>
            <a:r>
              <a:rPr lang="cs-CZ" sz="2400" dirty="0"/>
              <a:t> </a:t>
            </a:r>
            <a:r>
              <a:rPr lang="cs-CZ" sz="2400" dirty="0" err="1"/>
              <a:t>batch</a:t>
            </a:r>
            <a:r>
              <a:rPr lang="cs-CZ" sz="2400" dirty="0"/>
              <a:t> </a:t>
            </a:r>
            <a:r>
              <a:rPr lang="cs-CZ" sz="2400" dirty="0" err="1"/>
              <a:t>number</a:t>
            </a:r>
            <a:r>
              <a:rPr lang="cs-CZ" sz="2400" dirty="0"/>
              <a:t> and </a:t>
            </a:r>
            <a:r>
              <a:rPr lang="cs-CZ" sz="2400" dirty="0" err="1"/>
              <a:t>production</a:t>
            </a:r>
            <a:r>
              <a:rPr lang="cs-CZ" sz="2400" dirty="0"/>
              <a:t> </a:t>
            </a:r>
            <a:r>
              <a:rPr lang="cs-CZ" sz="2400" dirty="0" err="1"/>
              <a:t>date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Every</a:t>
            </a:r>
            <a:r>
              <a:rPr lang="cs-CZ" sz="2400" dirty="0"/>
              <a:t> </a:t>
            </a:r>
            <a:r>
              <a:rPr lang="cs-CZ" sz="2400" dirty="0" err="1"/>
              <a:t>distributors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keep</a:t>
            </a:r>
            <a:r>
              <a:rPr lang="cs-CZ" sz="2400" dirty="0"/>
              <a:t> </a:t>
            </a:r>
            <a:r>
              <a:rPr lang="cs-CZ" sz="2400" dirty="0" err="1"/>
              <a:t>records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PPP‘s</a:t>
            </a:r>
            <a:r>
              <a:rPr lang="cs-CZ" sz="2400" dirty="0"/>
              <a:t> in </a:t>
            </a:r>
            <a:r>
              <a:rPr lang="cs-CZ" sz="2400" dirty="0" err="1"/>
              <a:t>electronic</a:t>
            </a:r>
            <a:r>
              <a:rPr lang="cs-CZ" sz="2400" dirty="0"/>
              <a:t> </a:t>
            </a:r>
            <a:r>
              <a:rPr lang="cs-CZ" sz="2400" dirty="0" err="1"/>
              <a:t>form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err="1"/>
              <a:t>This</a:t>
            </a:r>
            <a:r>
              <a:rPr lang="cs-CZ" sz="2400" dirty="0"/>
              <a:t> </a:t>
            </a:r>
            <a:r>
              <a:rPr lang="cs-CZ" sz="2400" dirty="0" err="1"/>
              <a:t>records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interconnected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2D </a:t>
            </a:r>
            <a:r>
              <a:rPr lang="cs-CZ" sz="2400" dirty="0" err="1"/>
              <a:t>codes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631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556</Words>
  <Application>Microsoft Office PowerPoint</Application>
  <PresentationFormat>Szélesvásznú</PresentationFormat>
  <Paragraphs>75</Paragraphs>
  <Slides>13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Motiv Office</vt:lpstr>
      <vt:lpstr>Vlastní návrh</vt:lpstr>
      <vt:lpstr>PowerPoint-bemutató</vt:lpstr>
      <vt:lpstr>PowerPoint-bemutató</vt:lpstr>
      <vt:lpstr>PowerPoint-bemutató</vt:lpstr>
      <vt:lpstr>PowerPoint-bemutató</vt:lpstr>
      <vt:lpstr>National legislations</vt:lpstr>
      <vt:lpstr>Fight againts illegal product News in CZ legislation</vt:lpstr>
      <vt:lpstr>Fight againts illegal product News in CZ legislation</vt:lpstr>
      <vt:lpstr>Fight againts illegal product News in CZ legislation</vt:lpstr>
      <vt:lpstr>2D codes – current CZ status</vt:lpstr>
      <vt:lpstr>2D codes – vision of ÚKZÚZ </vt:lpstr>
      <vt:lpstr>Activities in future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Pytlíková Lucie</dc:creator>
  <cp:lastModifiedBy>Zsuzsa Toronyi</cp:lastModifiedBy>
  <cp:revision>93</cp:revision>
  <dcterms:created xsi:type="dcterms:W3CDTF">2017-11-08T14:52:53Z</dcterms:created>
  <dcterms:modified xsi:type="dcterms:W3CDTF">2018-11-08T09:34:36Z</dcterms:modified>
</cp:coreProperties>
</file>